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70" r:id="rId2"/>
    <p:sldId id="271" r:id="rId3"/>
    <p:sldId id="272" r:id="rId4"/>
    <p:sldId id="294" r:id="rId5"/>
    <p:sldId id="273" r:id="rId6"/>
    <p:sldId id="295" r:id="rId7"/>
    <p:sldId id="274" r:id="rId8"/>
    <p:sldId id="276" r:id="rId9"/>
    <p:sldId id="296" r:id="rId10"/>
    <p:sldId id="277" r:id="rId11"/>
    <p:sldId id="278" r:id="rId12"/>
    <p:sldId id="279" r:id="rId13"/>
    <p:sldId id="280" r:id="rId14"/>
    <p:sldId id="297" r:id="rId15"/>
    <p:sldId id="281" r:id="rId16"/>
    <p:sldId id="282" r:id="rId17"/>
    <p:sldId id="283" r:id="rId18"/>
    <p:sldId id="284" r:id="rId19"/>
    <p:sldId id="285" r:id="rId20"/>
    <p:sldId id="286" r:id="rId21"/>
    <p:sldId id="298" r:id="rId22"/>
    <p:sldId id="287" r:id="rId23"/>
    <p:sldId id="288" r:id="rId24"/>
    <p:sldId id="289" r:id="rId25"/>
    <p:sldId id="290" r:id="rId26"/>
    <p:sldId id="291" r:id="rId27"/>
    <p:sldId id="292" r:id="rId28"/>
    <p:sldId id="293" r:id="rId29"/>
    <p:sldId id="269" r:id="rId3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103" autoAdjust="0"/>
  </p:normalViewPr>
  <p:slideViewPr>
    <p:cSldViewPr snapToGrid="0">
      <p:cViewPr varScale="1">
        <p:scale>
          <a:sx n="66" d="100"/>
          <a:sy n="66" d="100"/>
        </p:scale>
        <p:origin x="668" y="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9/28/2024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9/28/2024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9/28/2024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9/28/2024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9/28/2024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9/28/2024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dirty="0"/>
              <a:t>9/28/2024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9/28/2024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9/28/2024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9/28/2024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12588-04B1-427B-82EE-E8DB90309F08}" type="datetimeFigureOut">
              <a:rPr lang="en-US" dirty="0"/>
              <a:t>9/28/2024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9F0C5-380F-41C2-899A-BAC0F0927E16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9/28/2024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9/28/2024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9/28/2024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t>9/28/2024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9/28/2024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9/28/2024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65" r:id="rId4"/>
    <p:sldLayoutId id="2147483653" r:id="rId5"/>
    <p:sldLayoutId id="2147483654" r:id="rId6"/>
    <p:sldLayoutId id="2147483655" r:id="rId7"/>
    <p:sldLayoutId id="2147483666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67" r:id="rId15"/>
    <p:sldLayoutId id="214748365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484376" y="1872502"/>
            <a:ext cx="6096000" cy="230832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err="1"/>
              <a:t>Дулаева</a:t>
            </a:r>
            <a:r>
              <a:rPr lang="ru-RU" dirty="0"/>
              <a:t> </a:t>
            </a:r>
            <a:r>
              <a:rPr lang="ru-RU" dirty="0" err="1"/>
              <a:t>Эльнара</a:t>
            </a:r>
            <a:r>
              <a:rPr lang="ru-RU" dirty="0"/>
              <a:t> </a:t>
            </a:r>
            <a:r>
              <a:rPr lang="ru-RU" dirty="0" err="1"/>
              <a:t>Зильпикаровна</a:t>
            </a:r>
            <a:r>
              <a:rPr lang="ru-RU" dirty="0"/>
              <a:t> </a:t>
            </a:r>
            <a:br>
              <a:rPr lang="ru-RU" dirty="0"/>
            </a:br>
            <a:r>
              <a:rPr lang="ru-RU" dirty="0"/>
              <a:t>Кандидат филологических наук, </a:t>
            </a:r>
            <a:r>
              <a:rPr lang="ru-RU" dirty="0" err="1"/>
              <a:t>и.о.доцента</a:t>
            </a:r>
            <a:r>
              <a:rPr lang="ru-RU" dirty="0"/>
              <a:t>  кафедры </a:t>
            </a:r>
            <a:r>
              <a:rPr lang="ru-RU" dirty="0" err="1"/>
              <a:t>Тюрксой</a:t>
            </a:r>
            <a:r>
              <a:rPr lang="ru-RU" dirty="0"/>
              <a:t> </a:t>
            </a:r>
            <a:br>
              <a:rPr lang="ru-RU" dirty="0"/>
            </a:br>
            <a:r>
              <a:rPr lang="ru-RU" dirty="0"/>
              <a:t>Контактная информация </a:t>
            </a:r>
            <a:br>
              <a:rPr lang="ru-RU" dirty="0"/>
            </a:br>
            <a:r>
              <a:rPr lang="ru-RU" dirty="0"/>
              <a:t>Рабочий телефон: 8(727) 2438349</a:t>
            </a:r>
            <a:br>
              <a:rPr lang="ru-RU" dirty="0"/>
            </a:br>
            <a:r>
              <a:rPr lang="ru-RU" dirty="0"/>
              <a:t>Мобильный телефон: +7 (775) 9778877</a:t>
            </a:r>
            <a:br>
              <a:rPr lang="ru-RU" dirty="0"/>
            </a:br>
            <a:r>
              <a:rPr lang="ru-RU" dirty="0"/>
              <a:t>E-</a:t>
            </a:r>
            <a:r>
              <a:rPr lang="ru-RU" dirty="0" err="1"/>
              <a:t>mail</a:t>
            </a:r>
            <a:r>
              <a:rPr lang="ru-RU" dirty="0"/>
              <a:t>: elnara1981dulayeva@mail.ru</a:t>
            </a:r>
            <a:br>
              <a:rPr lang="ru-RU" dirty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9602099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996696" y="1655064"/>
            <a:ext cx="6784848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/>
              <a:t>Что касается других, менее численных вероисповеданий, на территории державы официально зарегистрированы около 2 тысяч Свидетелей Иеговы. Также числится около 36 синагог представителей иудаизма, расположенных по крупным городам – Стамбул, Анкара, Измир, </a:t>
            </a:r>
            <a:r>
              <a:rPr lang="ru-RU" dirty="0" err="1"/>
              <a:t>Чанаккале</a:t>
            </a:r>
            <a:r>
              <a:rPr lang="ru-RU" dirty="0"/>
              <a:t>, Бурса, </a:t>
            </a:r>
            <a:r>
              <a:rPr lang="ru-RU" dirty="0" err="1"/>
              <a:t>Хатай</a:t>
            </a:r>
            <a:r>
              <a:rPr lang="ru-RU" dirty="0"/>
              <a:t> и др. </a:t>
            </a:r>
            <a:endParaRPr lang="ru-RU" dirty="0" smtClean="0"/>
          </a:p>
          <a:p>
            <a:pPr algn="just"/>
            <a:endParaRPr lang="ru-RU" dirty="0"/>
          </a:p>
          <a:p>
            <a:pPr algn="just"/>
            <a:endParaRPr lang="ru-RU" dirty="0" smtClean="0"/>
          </a:p>
          <a:p>
            <a:pPr algn="just"/>
            <a:endParaRPr lang="ru-RU" dirty="0"/>
          </a:p>
          <a:p>
            <a:pPr algn="just"/>
            <a:endParaRPr lang="ru-RU" dirty="0" smtClean="0"/>
          </a:p>
          <a:p>
            <a:pPr algn="just"/>
            <a:endParaRPr lang="ru-RU" dirty="0"/>
          </a:p>
          <a:p>
            <a:pPr algn="just"/>
            <a:endParaRPr lang="ru-RU" dirty="0" smtClean="0"/>
          </a:p>
          <a:p>
            <a:pPr algn="just"/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4601" y="3188195"/>
            <a:ext cx="4602140" cy="27012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957702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38605" y="848606"/>
            <a:ext cx="4956806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dirty="0"/>
              <a:t>Религия в Турции - история</a:t>
            </a:r>
            <a:r>
              <a:rPr lang="ru-RU" sz="2800" dirty="0" smtClean="0"/>
              <a:t>.</a:t>
            </a:r>
          </a:p>
          <a:p>
            <a:r>
              <a:rPr lang="ru-RU" sz="2800" dirty="0" smtClean="0"/>
              <a:t> </a:t>
            </a:r>
            <a:endParaRPr lang="ru-RU" sz="2800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18563" y="1507045"/>
            <a:ext cx="5962650" cy="3971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678735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74904" y="649224"/>
            <a:ext cx="9089136" cy="47397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400" dirty="0"/>
              <a:t>VІІ век считается отправной точкой, когда на части Аравийского полуострова начал формироваться ислам. Как считают традиционные историки, для этого существовало несколько вполне объективных общественных причин. К таковым они относят смену структуры родового строя у арабов, глобальные международные неурядицы, которые существенно повлияли на торгово-экономические отношения племен, существовавших на этих территориях, вопросы внутренних взаимоотношений между разными группами жителей и перераспределение власти. Чтобы привести расположение государства в более спокойное и объединенное, требовалось создать стабильные экономические и политические условия. Однако, подобный шаг был возможен только при наличии какой-то общей устремленности. Наилучшим вариантом для тех времен было вычленение одной веры из многобожия, присутствовавшего среди жителей Аравийского полуострова. </a:t>
            </a:r>
            <a:endParaRPr lang="ru-RU" sz="1400" dirty="0" smtClean="0"/>
          </a:p>
          <a:p>
            <a:pPr algn="just"/>
            <a:endParaRPr lang="ru-RU" dirty="0"/>
          </a:p>
          <a:p>
            <a:pPr algn="just"/>
            <a:endParaRPr lang="ru-RU" dirty="0" smtClean="0"/>
          </a:p>
          <a:p>
            <a:pPr algn="just"/>
            <a:endParaRPr lang="ru-RU" dirty="0"/>
          </a:p>
          <a:p>
            <a:pPr algn="just"/>
            <a:endParaRPr lang="ru-RU" dirty="0" smtClean="0"/>
          </a:p>
          <a:p>
            <a:pPr algn="just"/>
            <a:endParaRPr lang="ru-RU" dirty="0"/>
          </a:p>
          <a:p>
            <a:pPr algn="just"/>
            <a:endParaRPr lang="ru-RU" dirty="0" smtClean="0"/>
          </a:p>
          <a:p>
            <a:pPr algn="just"/>
            <a:endParaRPr lang="ru-RU" dirty="0"/>
          </a:p>
          <a:p>
            <a:pPr algn="just"/>
            <a:endParaRPr lang="ru-RU" dirty="0" smtClean="0"/>
          </a:p>
          <a:p>
            <a:pPr algn="just"/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25988" y="2762837"/>
            <a:ext cx="3585376" cy="20103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975489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85216" y="594360"/>
            <a:ext cx="8750808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/>
              <a:t>Самые мощные племена старалась подчинить себе более слабых, навязывая им свои политические взгляды и верования. Так, на аравийских землях уже в начале седьмого века одним из самых сильных родовых племен стали </a:t>
            </a:r>
            <a:r>
              <a:rPr lang="ru-RU" dirty="0" err="1"/>
              <a:t>курейши</a:t>
            </a:r>
            <a:r>
              <a:rPr lang="ru-RU" dirty="0"/>
              <a:t>, которые территориально располагались в Мекке. Именно там находилась их главная святыня Кааба, и бог </a:t>
            </a:r>
            <a:r>
              <a:rPr lang="ru-RU" dirty="0" err="1"/>
              <a:t>Ишах</a:t>
            </a:r>
            <a:r>
              <a:rPr lang="ru-RU" dirty="0"/>
              <a:t> со временем вытеснил всех других божеств, а его имя постепенно трансформировалось в привычное «Аллах», единое сегодня для всех мусульман. </a:t>
            </a:r>
            <a:endParaRPr lang="ru-RU" dirty="0" smtClean="0"/>
          </a:p>
          <a:p>
            <a:pPr algn="just"/>
            <a:endParaRPr lang="ru-RU" dirty="0"/>
          </a:p>
          <a:p>
            <a:pPr algn="just"/>
            <a:endParaRPr lang="ru-RU" dirty="0" smtClean="0"/>
          </a:p>
          <a:p>
            <a:pPr algn="just"/>
            <a:endParaRPr lang="ru-RU" dirty="0"/>
          </a:p>
          <a:p>
            <a:pPr algn="just"/>
            <a:endParaRPr lang="ru-RU" dirty="0" smtClean="0"/>
          </a:p>
          <a:p>
            <a:pPr algn="just"/>
            <a:endParaRPr lang="ru-RU" dirty="0"/>
          </a:p>
          <a:p>
            <a:pPr algn="just"/>
            <a:endParaRPr lang="ru-RU" dirty="0" smtClean="0"/>
          </a:p>
          <a:p>
            <a:pPr algn="just"/>
            <a:endParaRPr lang="ru-RU" dirty="0"/>
          </a:p>
          <a:p>
            <a:pPr algn="just"/>
            <a:endParaRPr lang="ru-RU" dirty="0" smtClean="0"/>
          </a:p>
          <a:p>
            <a:pPr algn="just"/>
            <a:endParaRPr lang="ru-RU" dirty="0"/>
          </a:p>
          <a:p>
            <a:pPr algn="just"/>
            <a:endParaRPr lang="ru-RU" dirty="0" smtClean="0"/>
          </a:p>
          <a:p>
            <a:pPr algn="just"/>
            <a:endParaRPr lang="ru-RU" dirty="0"/>
          </a:p>
          <a:p>
            <a:pPr algn="just"/>
            <a:endParaRPr lang="ru-RU" dirty="0"/>
          </a:p>
          <a:p>
            <a:pPr algn="just"/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10534" y="2603373"/>
            <a:ext cx="2460498" cy="24604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107190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95528" y="356616"/>
            <a:ext cx="7872984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/>
              <a:t>Кроме этого, такому развитию событий способствовала активная деятельность Мухаммеда. Он относился к роду </a:t>
            </a:r>
            <a:r>
              <a:rPr lang="ru-RU" dirty="0" err="1"/>
              <a:t>курейшитов</a:t>
            </a:r>
            <a:r>
              <a:rPr lang="ru-RU" dirty="0"/>
              <a:t>. Согласно данным, описанным в Коране, приблизительно в 609 году на него снизошло божественное откровение и он через какое-то время провел первую проповедь в Мекке. Позже Мухаммед и его соратники были вынуждены переселиться в Медину. В 630-831 гг. мусульмане во главе с Мухаммадом снова вернулись в Мекку как победители, таким образом установив на этих территориях ислам, как главную веру. </a:t>
            </a:r>
            <a:endParaRPr lang="ru-RU" dirty="0" smtClean="0"/>
          </a:p>
          <a:p>
            <a:pPr algn="just"/>
            <a:endParaRPr lang="ru-RU" dirty="0"/>
          </a:p>
          <a:p>
            <a:pPr algn="just"/>
            <a:endParaRPr lang="ru-RU" dirty="0" smtClean="0"/>
          </a:p>
          <a:p>
            <a:pPr algn="just"/>
            <a:endParaRPr lang="ru-RU" dirty="0"/>
          </a:p>
          <a:p>
            <a:pPr algn="just"/>
            <a:endParaRPr lang="ru-RU" dirty="0" smtClean="0"/>
          </a:p>
          <a:p>
            <a:pPr algn="just"/>
            <a:endParaRPr lang="ru-RU" dirty="0"/>
          </a:p>
          <a:p>
            <a:pPr algn="just"/>
            <a:endParaRPr lang="ru-RU" dirty="0" smtClean="0"/>
          </a:p>
          <a:p>
            <a:pPr algn="just"/>
            <a:endParaRPr lang="ru-RU" dirty="0"/>
          </a:p>
          <a:p>
            <a:pPr algn="just"/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18966" y="2618773"/>
            <a:ext cx="2893314" cy="27161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685309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10312" y="704088"/>
            <a:ext cx="9491472" cy="61863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/>
              <a:t>Ислам, как и другие верования, в процессе формирования испытывал множество изменений под влиянием представительств других религий – христианства, иудаизма, зороастризма. Как результат, произошло его разделение на несколько течений и конфессий. На текущий момент, как мы уже упоминали, действуют два главных исламских направления – суннизм и шиизм. Суть такого разделения заключена, как это часто бывает, в политических </a:t>
            </a:r>
            <a:r>
              <a:rPr lang="ru-RU" dirty="0" err="1"/>
              <a:t>недопониманиях</a:t>
            </a:r>
            <a:r>
              <a:rPr lang="ru-RU" dirty="0"/>
              <a:t>. Так, шииты не хотят признавать глав (верховных правителей) суннитов, так как считают, что истинными приемниками Мухаммада являются только халифы из рода </a:t>
            </a:r>
            <a:r>
              <a:rPr lang="ru-RU" dirty="0" err="1"/>
              <a:t>Алидов</a:t>
            </a:r>
            <a:r>
              <a:rPr lang="ru-RU" dirty="0"/>
              <a:t>, в начале рода которых стоит двоюродный брат Пророка (мир Ему). </a:t>
            </a:r>
          </a:p>
          <a:p>
            <a:pPr algn="just"/>
            <a:endParaRPr lang="ru-RU" dirty="0"/>
          </a:p>
          <a:p>
            <a:pPr algn="just"/>
            <a:r>
              <a:rPr lang="ru-RU" dirty="0"/>
              <a:t>Стоит отметить, что в принципе основные исламские принципы в разных течениях практически идентичны. Различия состоят лишь в праздновании некоторых праздников, практик и памятных дат. Сунниты кроме Корана почитают хадисы, собранный в священную книгу Сунну. </a:t>
            </a:r>
            <a:endParaRPr lang="ru-RU" dirty="0" smtClean="0"/>
          </a:p>
          <a:p>
            <a:pPr algn="just"/>
            <a:endParaRPr lang="ru-RU" dirty="0"/>
          </a:p>
          <a:p>
            <a:pPr algn="just"/>
            <a:endParaRPr lang="ru-RU" dirty="0" smtClean="0"/>
          </a:p>
          <a:p>
            <a:pPr algn="just"/>
            <a:endParaRPr lang="ru-RU" dirty="0"/>
          </a:p>
          <a:p>
            <a:pPr algn="just"/>
            <a:endParaRPr lang="ru-RU" dirty="0" smtClean="0"/>
          </a:p>
          <a:p>
            <a:pPr algn="just"/>
            <a:endParaRPr lang="ru-RU" dirty="0"/>
          </a:p>
          <a:p>
            <a:pPr algn="just"/>
            <a:endParaRPr lang="ru-RU" dirty="0" smtClean="0"/>
          </a:p>
          <a:p>
            <a:pPr algn="just"/>
            <a:endParaRPr lang="ru-RU" dirty="0"/>
          </a:p>
          <a:p>
            <a:pPr algn="just"/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77940" y="4430027"/>
            <a:ext cx="1943100" cy="182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925709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508760" y="960120"/>
            <a:ext cx="667914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/>
              <a:t>Главные положения Ислама</a:t>
            </a:r>
            <a:r>
              <a:rPr lang="ru-RU" dirty="0"/>
              <a:t>. 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64130" y="2020823"/>
            <a:ext cx="4229862" cy="39810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404634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84048" y="832104"/>
            <a:ext cx="9372600" cy="64633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/>
              <a:t>Ислам – религия единобожия, которая гласит: «Нет иного бога, кроме Аллаха, и Мухаммед – его пророк». </a:t>
            </a:r>
          </a:p>
          <a:p>
            <a:pPr algn="just"/>
            <a:r>
              <a:rPr lang="ru-RU" dirty="0"/>
              <a:t>В переводе на русский слово «ислам» имеет значение «покорность», а «мусульманин» происходит от арабского «муслим», то есть покорный. </a:t>
            </a:r>
          </a:p>
          <a:p>
            <a:pPr algn="just"/>
            <a:r>
              <a:rPr lang="ru-RU" dirty="0"/>
              <a:t>Книга, в которой собраны наставления и изречения Мухаммеда, записанная его последователями, называется Коран. Это священное писание для каждого верующего, которое сопоставляют со словом самого Аллаха и Пророк говорил ниспосланное ему Архангелом </a:t>
            </a:r>
            <a:r>
              <a:rPr lang="ru-RU" dirty="0" err="1"/>
              <a:t>Джабраилом</a:t>
            </a:r>
            <a:r>
              <a:rPr lang="ru-RU" dirty="0"/>
              <a:t> (Гавриилом – в православии). </a:t>
            </a:r>
          </a:p>
          <a:p>
            <a:pPr algn="just"/>
            <a:endParaRPr lang="ru-RU" dirty="0"/>
          </a:p>
          <a:p>
            <a:pPr algn="just"/>
            <a:r>
              <a:rPr lang="ru-RU" dirty="0"/>
              <a:t>Книга написана в виде особой стихотворной, нерифмованной формы. Сунна и Коран являются теми незыблемыми основами, на которых зиждется ислам, а также все права, мораль и этика. </a:t>
            </a:r>
            <a:endParaRPr lang="ru-RU" dirty="0" smtClean="0"/>
          </a:p>
          <a:p>
            <a:pPr algn="just"/>
            <a:endParaRPr lang="ru-RU" dirty="0"/>
          </a:p>
          <a:p>
            <a:pPr algn="just"/>
            <a:endParaRPr lang="ru-RU" dirty="0" smtClean="0"/>
          </a:p>
          <a:p>
            <a:pPr algn="just"/>
            <a:endParaRPr lang="ru-RU" dirty="0"/>
          </a:p>
          <a:p>
            <a:pPr algn="just"/>
            <a:endParaRPr lang="ru-RU" dirty="0" smtClean="0"/>
          </a:p>
          <a:p>
            <a:pPr algn="just"/>
            <a:endParaRPr lang="ru-RU" dirty="0"/>
          </a:p>
          <a:p>
            <a:pPr algn="just"/>
            <a:endParaRPr lang="ru-RU" dirty="0" smtClean="0"/>
          </a:p>
          <a:p>
            <a:pPr algn="just"/>
            <a:endParaRPr lang="ru-RU" dirty="0"/>
          </a:p>
          <a:p>
            <a:pPr algn="just"/>
            <a:endParaRPr lang="ru-RU" dirty="0" smtClean="0"/>
          </a:p>
          <a:p>
            <a:pPr algn="just"/>
            <a:endParaRPr lang="ru-RU" dirty="0"/>
          </a:p>
          <a:p>
            <a:pPr algn="just"/>
            <a:endParaRPr lang="ru-RU" dirty="0" smtClean="0"/>
          </a:p>
          <a:p>
            <a:pPr algn="just"/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64483" y="4063758"/>
            <a:ext cx="1847850" cy="1743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967379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50392" y="1051561"/>
            <a:ext cx="8293608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/>
              <a:t>Для мусульманина это также и свод правил, основы поведения, которые прививаются ему с самого детства. Таковыми являются посты, молитва, омовения и т.д. Например, перед каждой молитвой или постом человек должен прочесть «</a:t>
            </a:r>
            <a:r>
              <a:rPr lang="ru-RU" dirty="0" err="1"/>
              <a:t>ниет</a:t>
            </a:r>
            <a:r>
              <a:rPr lang="ru-RU" dirty="0"/>
              <a:t>». Это ритуальная форма, которая настраивает его мысли на Бога. Всё, чтобы не делал человек, должно перекликаться с именем Аллаха, руководствоваться его главными принципами. </a:t>
            </a:r>
            <a:endParaRPr lang="ru-RU" dirty="0" smtClean="0"/>
          </a:p>
          <a:p>
            <a:pPr algn="just"/>
            <a:endParaRPr lang="ru-RU" dirty="0"/>
          </a:p>
          <a:p>
            <a:pPr algn="just"/>
            <a:endParaRPr lang="ru-RU" dirty="0" smtClean="0"/>
          </a:p>
          <a:p>
            <a:pPr algn="just"/>
            <a:endParaRPr lang="ru-RU" dirty="0"/>
          </a:p>
          <a:p>
            <a:pPr algn="just"/>
            <a:endParaRPr lang="ru-RU" dirty="0" smtClean="0"/>
          </a:p>
          <a:p>
            <a:pPr algn="just"/>
            <a:endParaRPr lang="ru-RU" dirty="0"/>
          </a:p>
          <a:p>
            <a:pPr algn="just"/>
            <a:endParaRPr lang="ru-RU" dirty="0" smtClean="0"/>
          </a:p>
          <a:p>
            <a:pPr algn="just"/>
            <a:endParaRPr lang="ru-RU" dirty="0"/>
          </a:p>
          <a:p>
            <a:pPr algn="just"/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55492" y="3001056"/>
            <a:ext cx="3201924" cy="30279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241044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66344" y="1143001"/>
            <a:ext cx="8677656" cy="53553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/>
              <a:t>К основным принципам мусульманства можно отнести: </a:t>
            </a:r>
          </a:p>
          <a:p>
            <a:pPr algn="just"/>
            <a:r>
              <a:rPr lang="ru-RU" dirty="0" smtClean="0"/>
              <a:t>намаз </a:t>
            </a:r>
            <a:r>
              <a:rPr lang="ru-RU" dirty="0"/>
              <a:t>пять раз в день;</a:t>
            </a:r>
          </a:p>
          <a:p>
            <a:pPr algn="just"/>
            <a:r>
              <a:rPr lang="ru-RU" dirty="0"/>
              <a:t>соблюдение поста;</a:t>
            </a:r>
          </a:p>
          <a:p>
            <a:pPr algn="just"/>
            <a:r>
              <a:rPr lang="ru-RU" dirty="0" err="1"/>
              <a:t>зекят</a:t>
            </a:r>
            <a:r>
              <a:rPr lang="ru-RU" dirty="0"/>
              <a:t> или милостыню;</a:t>
            </a:r>
          </a:p>
          <a:p>
            <a:pPr algn="just"/>
            <a:r>
              <a:rPr lang="ru-RU" dirty="0"/>
              <a:t>хадж;</a:t>
            </a:r>
          </a:p>
          <a:p>
            <a:pPr algn="just"/>
            <a:r>
              <a:rPr lang="ru-RU" dirty="0"/>
              <a:t>веру в единого Аллаха. </a:t>
            </a:r>
          </a:p>
          <a:p>
            <a:pPr algn="just"/>
            <a:r>
              <a:rPr lang="ru-RU" dirty="0"/>
              <a:t>Также не принято рисовать иконы, пить спиртное, играть в азартные игры. В наши дни только часть верующих выполняют последние два предписания. Однако, все мусульмане однозначно соблюдают два правила: они не едят свинину и всем мальчикам делают обрезание. </a:t>
            </a:r>
            <a:endParaRPr lang="ru-RU" dirty="0" smtClean="0"/>
          </a:p>
          <a:p>
            <a:pPr algn="just"/>
            <a:endParaRPr lang="ru-RU" dirty="0"/>
          </a:p>
          <a:p>
            <a:pPr algn="just"/>
            <a:endParaRPr lang="ru-RU" dirty="0" smtClean="0"/>
          </a:p>
          <a:p>
            <a:pPr algn="just"/>
            <a:endParaRPr lang="ru-RU" dirty="0"/>
          </a:p>
          <a:p>
            <a:pPr algn="just"/>
            <a:endParaRPr lang="ru-RU" dirty="0" smtClean="0"/>
          </a:p>
          <a:p>
            <a:pPr algn="just"/>
            <a:endParaRPr lang="ru-RU" dirty="0"/>
          </a:p>
          <a:p>
            <a:pPr algn="just"/>
            <a:endParaRPr lang="ru-RU" dirty="0" smtClean="0"/>
          </a:p>
          <a:p>
            <a:pPr algn="just"/>
            <a:endParaRPr lang="ru-RU" dirty="0"/>
          </a:p>
          <a:p>
            <a:pPr algn="just"/>
            <a:endParaRPr lang="ru-RU" dirty="0" smtClean="0"/>
          </a:p>
          <a:p>
            <a:pPr algn="just"/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05172" y="3695128"/>
            <a:ext cx="3571875" cy="2924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264442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179576" y="868680"/>
            <a:ext cx="6695695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endParaRPr lang="ru-RU" sz="2000" b="1" dirty="0" smtClean="0"/>
          </a:p>
          <a:p>
            <a:pPr algn="r"/>
            <a:endParaRPr lang="ru-RU" sz="2000" b="1" dirty="0"/>
          </a:p>
          <a:p>
            <a:pPr algn="r"/>
            <a:endParaRPr lang="ru-RU" sz="2000" b="1" dirty="0" smtClean="0"/>
          </a:p>
          <a:p>
            <a:pPr algn="r"/>
            <a:endParaRPr lang="ru-RU" sz="2000" b="1" dirty="0"/>
          </a:p>
          <a:p>
            <a:pPr algn="r"/>
            <a:endParaRPr lang="ru-RU" sz="2000" b="1" dirty="0" smtClean="0"/>
          </a:p>
          <a:p>
            <a:pPr algn="r"/>
            <a:endParaRPr lang="ru-RU" sz="2000" b="1" dirty="0"/>
          </a:p>
          <a:p>
            <a:pPr algn="r"/>
            <a:endParaRPr lang="ru-RU" sz="2000" b="1" dirty="0" smtClean="0"/>
          </a:p>
          <a:p>
            <a:pPr algn="r"/>
            <a:endParaRPr lang="ru-RU" sz="2000" b="1" dirty="0"/>
          </a:p>
          <a:p>
            <a:pPr algn="r"/>
            <a:endParaRPr lang="ru-RU" sz="2000" b="1" dirty="0" smtClean="0"/>
          </a:p>
          <a:p>
            <a:pPr algn="r"/>
            <a:endParaRPr lang="ru-RU" sz="2000" b="1" dirty="0"/>
          </a:p>
          <a:p>
            <a:pPr algn="r"/>
            <a:endParaRPr lang="ru-RU" sz="2000" b="1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2478785" y="1388102"/>
            <a:ext cx="500329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/>
              <a:t>Религия в Турции: виды, понятия, принципы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12621" y="2083117"/>
            <a:ext cx="5962650" cy="3971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951878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527048" y="397954"/>
            <a:ext cx="7808976" cy="33239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400" dirty="0"/>
              <a:t>В Турции традиция обрезания делается мальчикам в промежутке от 7 до 12 лет. Как правило, перед обрядом у подростка проверяют знания молитв, делают стрижку. В день важной даты его одевают в красивую одежду с лентой, где написана фраза «</a:t>
            </a:r>
            <a:r>
              <a:rPr lang="ru-RU" sz="1400" dirty="0" err="1"/>
              <a:t>Машаллах</a:t>
            </a:r>
            <a:r>
              <a:rPr lang="ru-RU" sz="1400" dirty="0"/>
              <a:t>», что в переводе звучит как «Да хранит Бог». Обрезание совершается у специалиста по этим вопросам. После организовывают большое празднование в кругу семьи и ближайших родственников. Присутствует на обряде и так называемый наставник – </a:t>
            </a:r>
            <a:r>
              <a:rPr lang="ru-RU" sz="1400" dirty="0" err="1"/>
              <a:t>кирве</a:t>
            </a:r>
            <a:r>
              <a:rPr lang="ru-RU" sz="1400" dirty="0"/>
              <a:t>, чем-то напоминающий по обязанностям у христиан крестного, который опекает мальчика до его совершеннолетия. </a:t>
            </a:r>
            <a:endParaRPr lang="ru-RU" sz="1400" dirty="0" smtClean="0"/>
          </a:p>
          <a:p>
            <a:pPr algn="just"/>
            <a:endParaRPr lang="ru-RU" sz="1400" dirty="0"/>
          </a:p>
          <a:p>
            <a:pPr algn="just"/>
            <a:endParaRPr lang="ru-RU" sz="1400" dirty="0" smtClean="0"/>
          </a:p>
          <a:p>
            <a:pPr algn="just"/>
            <a:endParaRPr lang="ru-RU" sz="1400" dirty="0"/>
          </a:p>
          <a:p>
            <a:pPr algn="just"/>
            <a:endParaRPr lang="ru-RU" sz="1400" dirty="0" smtClean="0"/>
          </a:p>
          <a:p>
            <a:pPr algn="just"/>
            <a:endParaRPr lang="ru-RU" sz="1400" dirty="0"/>
          </a:p>
          <a:p>
            <a:pPr algn="just"/>
            <a:endParaRPr lang="ru-RU" sz="1400" dirty="0"/>
          </a:p>
          <a:p>
            <a:pPr algn="just"/>
            <a:endParaRPr lang="ru-RU" sz="1400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83281" y="2059947"/>
            <a:ext cx="3694175" cy="17661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602484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-64008" y="969264"/>
            <a:ext cx="9144000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/>
              <a:t>Богослужения проводятся, как правило, по пятницам, а также в праздничные дни. </a:t>
            </a:r>
          </a:p>
          <a:p>
            <a:pPr algn="just"/>
            <a:endParaRPr lang="ru-RU" dirty="0"/>
          </a:p>
          <a:p>
            <a:pPr algn="just"/>
            <a:r>
              <a:rPr lang="ru-RU" dirty="0"/>
              <a:t>Важно знать!</a:t>
            </a:r>
          </a:p>
          <a:p>
            <a:pPr algn="just"/>
            <a:r>
              <a:rPr lang="ru-RU" dirty="0"/>
              <a:t>При входе в мечеть необходимо снимать обувь. Ноги должны быть закрыты (хотя бы до колен). Представительницы прекрасной половины человечества покрывают голову платком. Как правило, возле входа в мечеть всегда стоят корзинки с платками, юбками и широкими штанами. </a:t>
            </a:r>
          </a:p>
          <a:p>
            <a:pPr algn="just"/>
            <a:r>
              <a:rPr lang="ru-RU" dirty="0"/>
              <a:t>Когда идет молитва, лучше подождать снаружи и не мешать верующим. Фотографировать не запрещается, но прежде чем сделать это, нужно спросить разрешения. Турки, как правило, очень дружелюбный народ и с радостью соглашаются. </a:t>
            </a:r>
            <a:endParaRPr lang="ru-RU" dirty="0" smtClean="0"/>
          </a:p>
          <a:p>
            <a:pPr algn="just"/>
            <a:endParaRPr lang="ru-RU" dirty="0"/>
          </a:p>
          <a:p>
            <a:pPr algn="just"/>
            <a:endParaRPr lang="ru-RU" dirty="0" smtClean="0"/>
          </a:p>
          <a:p>
            <a:pPr algn="just"/>
            <a:endParaRPr lang="ru-RU" dirty="0"/>
          </a:p>
          <a:p>
            <a:pPr algn="just"/>
            <a:endParaRPr lang="ru-RU" dirty="0" smtClean="0"/>
          </a:p>
          <a:p>
            <a:pPr algn="just"/>
            <a:endParaRPr lang="ru-RU" dirty="0"/>
          </a:p>
          <a:p>
            <a:pPr algn="just"/>
            <a:endParaRPr lang="ru-RU" dirty="0" smtClean="0"/>
          </a:p>
          <a:p>
            <a:pPr algn="just"/>
            <a:endParaRPr lang="ru-RU" dirty="0"/>
          </a:p>
          <a:p>
            <a:pPr algn="just"/>
            <a:endParaRPr lang="ru-RU" dirty="0" smtClean="0"/>
          </a:p>
          <a:p>
            <a:pPr algn="just"/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33861" y="3857016"/>
            <a:ext cx="3230568" cy="30009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946037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715768" y="1783080"/>
            <a:ext cx="556954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dirty="0"/>
              <a:t>Что такое намаз? 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30270" y="2501455"/>
            <a:ext cx="3315081" cy="31017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27589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74320" y="813817"/>
            <a:ext cx="9409176" cy="61863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/>
              <a:t>Регулярное пятиразовое совершение молитв в течение дня называют намазом. Традиционно, его совершают на восходе солнца, в полдень, на закате и перед сном. Поющий муэдзин – это традиционный призыв верующих к совершению молитвы. В его словах звучат фразы, говорящие о величии Аллаха, вести, которую принес Магомет, о молитве и спасении. </a:t>
            </a:r>
          </a:p>
          <a:p>
            <a:pPr algn="just"/>
            <a:endParaRPr lang="ru-RU" dirty="0"/>
          </a:p>
          <a:p>
            <a:pPr algn="just"/>
            <a:r>
              <a:rPr lang="ru-RU" dirty="0"/>
              <a:t>В старинных мечетях для певца-муэдзина строили специальную лестницу, которая вела на балкон минарета. Именно оттуда звучали его призывные песнопения. Сегодня, в большей части современных храмов используют колонки и цифровую запись. </a:t>
            </a:r>
            <a:endParaRPr lang="ru-RU" dirty="0" smtClean="0"/>
          </a:p>
          <a:p>
            <a:pPr algn="just"/>
            <a:endParaRPr lang="ru-RU" dirty="0"/>
          </a:p>
          <a:p>
            <a:pPr algn="just"/>
            <a:endParaRPr lang="ru-RU" dirty="0" smtClean="0"/>
          </a:p>
          <a:p>
            <a:pPr algn="just"/>
            <a:endParaRPr lang="ru-RU" dirty="0"/>
          </a:p>
          <a:p>
            <a:pPr algn="just"/>
            <a:endParaRPr lang="ru-RU" dirty="0" smtClean="0"/>
          </a:p>
          <a:p>
            <a:pPr algn="just"/>
            <a:endParaRPr lang="ru-RU" dirty="0"/>
          </a:p>
          <a:p>
            <a:pPr algn="just"/>
            <a:endParaRPr lang="ru-RU" dirty="0" smtClean="0"/>
          </a:p>
          <a:p>
            <a:pPr algn="just"/>
            <a:endParaRPr lang="ru-RU" dirty="0"/>
          </a:p>
          <a:p>
            <a:pPr algn="just"/>
            <a:endParaRPr lang="ru-RU" dirty="0" smtClean="0"/>
          </a:p>
          <a:p>
            <a:pPr algn="just"/>
            <a:endParaRPr lang="ru-RU" dirty="0"/>
          </a:p>
          <a:p>
            <a:pPr algn="just"/>
            <a:endParaRPr lang="ru-RU" dirty="0" smtClean="0"/>
          </a:p>
          <a:p>
            <a:pPr algn="just"/>
            <a:endParaRPr lang="ru-RU" dirty="0"/>
          </a:p>
          <a:p>
            <a:pPr algn="just"/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77288" y="3352419"/>
            <a:ext cx="5890768" cy="33135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713907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82040" y="649224"/>
            <a:ext cx="7997952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200" dirty="0"/>
              <a:t>Интересный факт! </a:t>
            </a:r>
          </a:p>
          <a:p>
            <a:pPr algn="just"/>
            <a:r>
              <a:rPr lang="ru-RU" sz="1200" dirty="0"/>
              <a:t>Проектирование и строительство такой лесенки являлось особенной частью воплощения искусства архитектора. Для примера, известнейший турецкий архитектор </a:t>
            </a:r>
            <a:r>
              <a:rPr lang="ru-RU" sz="1200" dirty="0" err="1"/>
              <a:t>Синан</a:t>
            </a:r>
            <a:r>
              <a:rPr lang="ru-RU" sz="1200" dirty="0"/>
              <a:t>, творению которого принадлежат многие знаковые постройки Константинополя, в период возведения мечети </a:t>
            </a:r>
            <a:r>
              <a:rPr lang="ru-RU" sz="1200" dirty="0" err="1"/>
              <a:t>Сулеймание</a:t>
            </a:r>
            <a:r>
              <a:rPr lang="ru-RU" sz="1200" dirty="0"/>
              <a:t>, имеющей два минарета, спроектировал лестницы таким образом, что муэдзины при подъеме никогда не встречались друг с другом. </a:t>
            </a:r>
          </a:p>
          <a:p>
            <a:pPr algn="just"/>
            <a:endParaRPr lang="ru-RU" sz="1200" dirty="0"/>
          </a:p>
          <a:p>
            <a:pPr algn="just"/>
            <a:r>
              <a:rPr lang="ru-RU" sz="1200" dirty="0"/>
              <a:t>Омовение предшествует намазу. Возле каждой мечети есть специальное сооружение, к которому подводится чистая вода. Верующие моют руки, лицо, ноги до щиколоток. Традиция основана якобы на изречении Пророка, что «чистота – это половина веры». </a:t>
            </a:r>
          </a:p>
          <a:p>
            <a:pPr algn="just"/>
            <a:endParaRPr lang="ru-RU" sz="1200" dirty="0"/>
          </a:p>
          <a:p>
            <a:pPr algn="just"/>
            <a:r>
              <a:rPr lang="ru-RU" sz="1200" dirty="0"/>
              <a:t>Молитва совершается на специальном коврике. Безусловно, носить такой коврик с собой достаточно неудобно в наши дни. Поэтому, часто у входа продаются одноразовые бумажные коврики. В больших городах, в связи с занятостью и активными темпами жизни, количество обязательных молитвенных практик для многих свелось до двух – утром и вечером. </a:t>
            </a:r>
            <a:endParaRPr lang="ru-RU" sz="1200" dirty="0" smtClean="0"/>
          </a:p>
          <a:p>
            <a:pPr algn="just"/>
            <a:endParaRPr lang="ru-RU" sz="1200" dirty="0"/>
          </a:p>
          <a:p>
            <a:pPr algn="just"/>
            <a:endParaRPr lang="ru-RU" sz="1600" dirty="0" smtClean="0"/>
          </a:p>
          <a:p>
            <a:pPr algn="just"/>
            <a:endParaRPr lang="ru-RU" sz="1600" dirty="0"/>
          </a:p>
          <a:p>
            <a:pPr algn="just"/>
            <a:endParaRPr lang="ru-RU" sz="1600" dirty="0" smtClean="0"/>
          </a:p>
          <a:p>
            <a:pPr algn="just"/>
            <a:endParaRPr lang="ru-RU" sz="1600" dirty="0"/>
          </a:p>
          <a:p>
            <a:pPr algn="just"/>
            <a:endParaRPr lang="ru-RU" sz="1600" dirty="0" smtClean="0"/>
          </a:p>
          <a:p>
            <a:pPr algn="just"/>
            <a:endParaRPr lang="ru-RU" sz="1600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05440" y="3430464"/>
            <a:ext cx="1857375" cy="1743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591357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289304" y="1664209"/>
            <a:ext cx="7114032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/>
              <a:t>Хадж или паломничество в Мекку считалось ранее обязательной практикой для каждого здорового и взрослого верующего. Его совершают в двенадцатый месяц мусульманского календаря. В Турецкой Республике для этого даже выделялись деньги. После прихода </a:t>
            </a:r>
            <a:r>
              <a:rPr lang="ru-RU" dirty="0" err="1"/>
              <a:t>Кемаля</a:t>
            </a:r>
            <a:r>
              <a:rPr lang="ru-RU" dirty="0"/>
              <a:t> </a:t>
            </a:r>
            <a:r>
              <a:rPr lang="ru-RU" dirty="0" err="1"/>
              <a:t>Ататюрка</a:t>
            </a:r>
            <a:r>
              <a:rPr lang="ru-RU" dirty="0"/>
              <a:t> подобная практика прекратилась. Однако, позже этот запрет был снят, но сегодня далеко не все считают правильным расходовать бюджет страны на такие цели. </a:t>
            </a:r>
            <a:endParaRPr lang="ru-RU" dirty="0" smtClean="0"/>
          </a:p>
          <a:p>
            <a:pPr algn="just"/>
            <a:endParaRPr lang="ru-RU" dirty="0"/>
          </a:p>
          <a:p>
            <a:pPr algn="just"/>
            <a:endParaRPr lang="ru-RU" dirty="0" smtClean="0"/>
          </a:p>
          <a:p>
            <a:pPr algn="just"/>
            <a:endParaRPr lang="ru-RU" dirty="0"/>
          </a:p>
          <a:p>
            <a:pPr algn="just"/>
            <a:endParaRPr lang="ru-RU" dirty="0" smtClean="0"/>
          </a:p>
          <a:p>
            <a:pPr algn="just"/>
            <a:endParaRPr lang="ru-RU" dirty="0"/>
          </a:p>
          <a:p>
            <a:pPr algn="just"/>
            <a:endParaRPr lang="ru-RU" dirty="0" smtClean="0"/>
          </a:p>
          <a:p>
            <a:pPr algn="just"/>
            <a:endParaRPr lang="ru-RU" dirty="0"/>
          </a:p>
          <a:p>
            <a:pPr algn="just"/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53040" y="3697766"/>
            <a:ext cx="2529512" cy="2373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798527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246632" y="1021878"/>
            <a:ext cx="6096000" cy="461664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1" dirty="0"/>
              <a:t>Праздник Рамазан. </a:t>
            </a:r>
          </a:p>
          <a:p>
            <a:pPr algn="just"/>
            <a:r>
              <a:rPr lang="ru-RU" sz="1400" dirty="0" smtClean="0"/>
              <a:t>Практически </a:t>
            </a:r>
            <a:r>
              <a:rPr lang="ru-RU" sz="1400" dirty="0"/>
              <a:t>для всех основных религий мира знакомо понятие поста, ограничения употребления в пищу некоторых продуктов, а также негативных мыслей и поступков. Мусульманин проходит пост (или «</a:t>
            </a:r>
            <a:r>
              <a:rPr lang="ru-RU" sz="1400" dirty="0" err="1"/>
              <a:t>оруч</a:t>
            </a:r>
            <a:r>
              <a:rPr lang="ru-RU" sz="1400" dirty="0"/>
              <a:t>» по-турецки) один раз в год. Правила религии в Турции в 20 веке предполагают полный отказ от еды, питья, курения, удовольствий в течение дня. На темное время суток запрет снимается. </a:t>
            </a:r>
          </a:p>
          <a:p>
            <a:pPr algn="just"/>
            <a:r>
              <a:rPr lang="ru-RU" sz="1400" dirty="0"/>
              <a:t>Дневное воздержание заканчивается после оповещения, звучащего с экранов телевизоров или общественного радио. Улицы пустеют, так как с этого момента начинается </a:t>
            </a:r>
            <a:r>
              <a:rPr lang="ru-RU" sz="1400" dirty="0" err="1"/>
              <a:t>ифтар</a:t>
            </a:r>
            <a:r>
              <a:rPr lang="ru-RU" sz="1400" dirty="0"/>
              <a:t> или разговение. </a:t>
            </a:r>
            <a:endParaRPr lang="ru-RU" sz="1400" dirty="0" smtClean="0"/>
          </a:p>
          <a:p>
            <a:pPr algn="just"/>
            <a:endParaRPr lang="ru-RU" sz="1400" dirty="0"/>
          </a:p>
          <a:p>
            <a:pPr algn="just"/>
            <a:endParaRPr lang="ru-RU" sz="1400" dirty="0" smtClean="0"/>
          </a:p>
          <a:p>
            <a:pPr algn="just"/>
            <a:endParaRPr lang="ru-RU" dirty="0"/>
          </a:p>
          <a:p>
            <a:pPr algn="just"/>
            <a:endParaRPr lang="ru-RU" dirty="0" smtClean="0"/>
          </a:p>
          <a:p>
            <a:pPr algn="just"/>
            <a:endParaRPr lang="ru-RU" dirty="0"/>
          </a:p>
          <a:p>
            <a:pPr algn="just"/>
            <a:endParaRPr lang="ru-RU" dirty="0" smtClean="0"/>
          </a:p>
          <a:p>
            <a:pPr algn="just"/>
            <a:endParaRPr lang="ru-RU" dirty="0"/>
          </a:p>
          <a:p>
            <a:pPr algn="just"/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23160" y="3564860"/>
            <a:ext cx="4052316" cy="24854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668773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453896" y="1828801"/>
            <a:ext cx="8092440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/>
              <a:t>В конце Рамадана люди принимаются за уборку в доме, на работе, общественных территориях. Это предшествует началу большого празднования, длительностью в три дня. Данный промежуток времени причислен к официальным выходным. Люди поздравляют друг друга, дарят подарки, собираются за богатым столом, организовываются праздничные концерты и шествия. На третий день разговения принято ходить на кладбища и поминать усопших. </a:t>
            </a:r>
            <a:endParaRPr lang="ru-RU" dirty="0" smtClean="0"/>
          </a:p>
          <a:p>
            <a:pPr algn="just"/>
            <a:endParaRPr lang="ru-RU" dirty="0"/>
          </a:p>
          <a:p>
            <a:pPr algn="just"/>
            <a:endParaRPr lang="ru-RU" dirty="0" smtClean="0"/>
          </a:p>
          <a:p>
            <a:pPr algn="just"/>
            <a:endParaRPr lang="ru-RU" dirty="0"/>
          </a:p>
          <a:p>
            <a:pPr algn="just"/>
            <a:endParaRPr lang="ru-RU" dirty="0" smtClean="0"/>
          </a:p>
          <a:p>
            <a:pPr algn="just"/>
            <a:endParaRPr lang="ru-RU" dirty="0"/>
          </a:p>
          <a:p>
            <a:pPr algn="just"/>
            <a:endParaRPr lang="ru-RU" dirty="0" smtClean="0"/>
          </a:p>
          <a:p>
            <a:pPr algn="just"/>
            <a:endParaRPr lang="ru-RU" dirty="0"/>
          </a:p>
          <a:p>
            <a:pPr algn="just"/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93870" y="3900464"/>
            <a:ext cx="3167634" cy="29575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895430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216152" y="1545337"/>
            <a:ext cx="8110728" cy="53553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/>
              <a:t>По прошествии двух месяцев после начала Рамазана приходит время отмечать самое большое и значимое религиозное торжество страны – Курбан-Байрам. Его длительность – 4-ре дня и это также официальные выходные дни. </a:t>
            </a:r>
          </a:p>
          <a:p>
            <a:pPr algn="just"/>
            <a:endParaRPr lang="ru-RU" dirty="0"/>
          </a:p>
          <a:p>
            <a:pPr algn="just"/>
            <a:r>
              <a:rPr lang="ru-RU" dirty="0"/>
              <a:t>На сегодняшний день в интереснейшей с точки зрения традиций Турции, сохранилось достаточно много ценных артефактов, знаний, природных и исторических достопримечательностей. Радушие и открытость местных жителей делает державу одной из самых желанных мест для отдыха, туризма и проживания среди иностранных граждан. </a:t>
            </a:r>
            <a:endParaRPr lang="ru-RU" dirty="0" smtClean="0"/>
          </a:p>
          <a:p>
            <a:pPr algn="just"/>
            <a:endParaRPr lang="ru-RU" dirty="0"/>
          </a:p>
          <a:p>
            <a:pPr algn="just"/>
            <a:endParaRPr lang="ru-RU" dirty="0" smtClean="0"/>
          </a:p>
          <a:p>
            <a:pPr algn="just"/>
            <a:endParaRPr lang="ru-RU" dirty="0"/>
          </a:p>
          <a:p>
            <a:pPr algn="just"/>
            <a:endParaRPr lang="ru-RU" dirty="0" smtClean="0"/>
          </a:p>
          <a:p>
            <a:pPr algn="just"/>
            <a:endParaRPr lang="ru-RU" dirty="0"/>
          </a:p>
          <a:p>
            <a:pPr algn="just"/>
            <a:endParaRPr lang="ru-RU" dirty="0" smtClean="0"/>
          </a:p>
          <a:p>
            <a:pPr algn="just"/>
            <a:endParaRPr lang="ru-RU" dirty="0"/>
          </a:p>
          <a:p>
            <a:pPr algn="just"/>
            <a:endParaRPr lang="ru-RU" dirty="0" smtClean="0"/>
          </a:p>
          <a:p>
            <a:pPr algn="just"/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23665" y="4506457"/>
            <a:ext cx="3249115" cy="18303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12295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67513" y="1874520"/>
            <a:ext cx="12307920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3600" dirty="0" smtClean="0"/>
          </a:p>
          <a:p>
            <a:pPr algn="ctr"/>
            <a:r>
              <a:rPr lang="ru-RU" sz="3600" dirty="0" smtClean="0"/>
              <a:t>Вопросы</a:t>
            </a:r>
          </a:p>
          <a:p>
            <a:r>
              <a:rPr lang="ru-RU" dirty="0" smtClean="0"/>
              <a:t>1.Мировые </a:t>
            </a:r>
            <a:r>
              <a:rPr lang="ru-RU" dirty="0"/>
              <a:t>религии и религии турецкого народа, Мировые религии</a:t>
            </a:r>
            <a:r>
              <a:rPr lang="ru-RU" dirty="0" smtClean="0"/>
              <a:t>,</a:t>
            </a:r>
          </a:p>
          <a:p>
            <a:r>
              <a:rPr lang="ru-RU" dirty="0" smtClean="0"/>
              <a:t>2.Система </a:t>
            </a:r>
            <a:r>
              <a:rPr lang="ru-RU" dirty="0"/>
              <a:t>образования в Турции и роль религии в обществе </a:t>
            </a:r>
            <a:endParaRPr lang="ru-RU" dirty="0" smtClean="0"/>
          </a:p>
          <a:p>
            <a:r>
              <a:rPr lang="ru-RU" dirty="0" smtClean="0"/>
              <a:t>3.Религии,Иудаизм</a:t>
            </a:r>
            <a:r>
              <a:rPr lang="ru-RU" dirty="0"/>
              <a:t>, Христианство, Древние олимпийские боги в Анатолии</a:t>
            </a:r>
            <a:r>
              <a:rPr lang="ru-RU" dirty="0" smtClean="0"/>
              <a:t>.</a:t>
            </a:r>
          </a:p>
          <a:p>
            <a:r>
              <a:rPr lang="ru-RU" dirty="0" smtClean="0"/>
              <a:t>4.Основной </a:t>
            </a:r>
            <a:r>
              <a:rPr lang="ru-RU" dirty="0"/>
              <a:t>религией Османской империи был ислам, </a:t>
            </a:r>
            <a:endParaRPr lang="ru-RU" dirty="0" smtClean="0"/>
          </a:p>
          <a:p>
            <a:r>
              <a:rPr lang="ru-RU" dirty="0" smtClean="0"/>
              <a:t>5.Сунниты </a:t>
            </a:r>
            <a:r>
              <a:rPr lang="ru-RU" dirty="0"/>
              <a:t>и шииты </a:t>
            </a:r>
            <a:r>
              <a:rPr lang="ru-RU" dirty="0" err="1"/>
              <a:t>встране</a:t>
            </a:r>
            <a:r>
              <a:rPr lang="ru-RU" dirty="0"/>
              <a:t>, </a:t>
            </a:r>
            <a:r>
              <a:rPr lang="ru-RU" dirty="0" err="1"/>
              <a:t>Алевиты</a:t>
            </a:r>
            <a:r>
              <a:rPr lang="ru-RU" dirty="0"/>
              <a:t> в Турции</a:t>
            </a:r>
            <a:r>
              <a:rPr lang="ru-RU" dirty="0" smtClean="0"/>
              <a:t>.</a:t>
            </a:r>
          </a:p>
          <a:p>
            <a:r>
              <a:rPr lang="ru-RU" dirty="0" smtClean="0"/>
              <a:t>5.Возникновение </a:t>
            </a:r>
            <a:r>
              <a:rPr lang="ru-RU" dirty="0"/>
              <a:t>религиозных общин в Турции.</a:t>
            </a:r>
            <a:endParaRPr lang="ru-RU" dirty="0"/>
          </a:p>
          <a:p>
            <a:pPr marL="342900" indent="-342900">
              <a:buAutoNum type="arabicPeriod"/>
            </a:pPr>
            <a:endParaRPr lang="ru-RU" dirty="0" smtClean="0"/>
          </a:p>
          <a:p>
            <a:endParaRPr lang="ru-RU" dirty="0" smtClean="0"/>
          </a:p>
          <a:p>
            <a:endParaRPr lang="ru-RU" dirty="0"/>
          </a:p>
          <a:p>
            <a:pPr marL="342900" indent="-342900">
              <a:buAutoNum type="arabicPeriod"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0474634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93776" y="475486"/>
            <a:ext cx="7973568" cy="63094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/>
              <a:t> Турцию ежегодно приезжают миллионы туристов из разных стран. Гости искренне восхищаются её традициями, богатым историческим и культурным прошлым, красотой природы, морскими пейзажами и прекрасным уровнем сервиса, предоставляемым каждому отдыхающему. Однако, насколько хорошо мы знаем эту уникальную державу, её самобытность и красоту? </a:t>
            </a:r>
            <a:r>
              <a:rPr lang="ru-RU" dirty="0" smtClean="0"/>
              <a:t> Тема религия </a:t>
            </a:r>
            <a:r>
              <a:rPr lang="ru-RU" dirty="0"/>
              <a:t>в современной Турции и разобраться в данной </a:t>
            </a:r>
            <a:r>
              <a:rPr lang="ru-RU" dirty="0"/>
              <a:t> </a:t>
            </a:r>
            <a:r>
              <a:rPr lang="ru-RU" dirty="0" smtClean="0"/>
              <a:t>презентации</a:t>
            </a:r>
            <a:r>
              <a:rPr lang="ru-RU" dirty="0" smtClean="0"/>
              <a:t>. </a:t>
            </a:r>
          </a:p>
          <a:p>
            <a:pPr algn="just"/>
            <a:endParaRPr lang="ru-RU" dirty="0"/>
          </a:p>
          <a:p>
            <a:pPr algn="just"/>
            <a:endParaRPr lang="ru-RU" dirty="0" smtClean="0"/>
          </a:p>
          <a:p>
            <a:pPr algn="just"/>
            <a:endParaRPr lang="ru-RU" dirty="0"/>
          </a:p>
          <a:p>
            <a:pPr algn="just"/>
            <a:endParaRPr lang="ru-RU" dirty="0" smtClean="0"/>
          </a:p>
          <a:p>
            <a:pPr algn="just"/>
            <a:endParaRPr lang="ru-RU" dirty="0"/>
          </a:p>
          <a:p>
            <a:pPr algn="just"/>
            <a:endParaRPr lang="ru-RU" dirty="0" smtClean="0"/>
          </a:p>
          <a:p>
            <a:pPr algn="just"/>
            <a:endParaRPr lang="ru-RU" dirty="0"/>
          </a:p>
          <a:p>
            <a:pPr algn="just"/>
            <a:endParaRPr lang="ru-RU" dirty="0" smtClean="0"/>
          </a:p>
          <a:p>
            <a:pPr algn="just"/>
            <a:endParaRPr lang="ru-RU" dirty="0"/>
          </a:p>
          <a:p>
            <a:pPr algn="just"/>
            <a:endParaRPr lang="ru-RU" dirty="0"/>
          </a:p>
          <a:p>
            <a:pPr algn="just"/>
            <a:endParaRPr lang="ru-RU" dirty="0" smtClean="0"/>
          </a:p>
          <a:p>
            <a:pPr algn="just"/>
            <a:endParaRPr lang="ru-RU" sz="2000" dirty="0"/>
          </a:p>
          <a:p>
            <a:pPr algn="just"/>
            <a:endParaRPr lang="ru-RU" sz="2000" dirty="0" smtClean="0"/>
          </a:p>
          <a:p>
            <a:pPr algn="just"/>
            <a:endParaRPr lang="ru-RU" sz="2000" dirty="0"/>
          </a:p>
          <a:p>
            <a:pPr algn="just"/>
            <a:r>
              <a:rPr lang="ru-RU" sz="2000" dirty="0" smtClean="0"/>
              <a:t>. </a:t>
            </a:r>
            <a:endParaRPr lang="ru-RU" sz="2000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94076" y="2610961"/>
            <a:ext cx="3350673" cy="22337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14760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05840" y="470273"/>
            <a:ext cx="6199632" cy="61863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/>
              <a:t>В Турции религия отделена от государства. Свободный выбор веры гарантирован каждому жителю на законодательном уровне. Согласно историческим данным, отделение веры от державной власти произошло в период становления Турецкой Республики, когда </a:t>
            </a:r>
            <a:r>
              <a:rPr lang="ru-RU" dirty="0" err="1"/>
              <a:t>Кемаль</a:t>
            </a:r>
            <a:r>
              <a:rPr lang="ru-RU" dirty="0"/>
              <a:t> </a:t>
            </a:r>
            <a:r>
              <a:rPr lang="ru-RU" dirty="0" err="1"/>
              <a:t>Ататюрк</a:t>
            </a:r>
            <a:r>
              <a:rPr lang="ru-RU" dirty="0"/>
              <a:t> в 1928 году провел соответствующие реформы. </a:t>
            </a:r>
          </a:p>
          <a:p>
            <a:pPr algn="just"/>
            <a:r>
              <a:rPr lang="ru-RU" dirty="0"/>
              <a:t>Была создана новая Конституция, в которой основополагающим принципом взаимодействия признавалась светскость. </a:t>
            </a:r>
            <a:endParaRPr lang="ru-RU" dirty="0" smtClean="0"/>
          </a:p>
          <a:p>
            <a:pPr algn="just"/>
            <a:endParaRPr lang="ru-RU" dirty="0"/>
          </a:p>
          <a:p>
            <a:pPr algn="just"/>
            <a:endParaRPr lang="ru-RU" dirty="0" smtClean="0"/>
          </a:p>
          <a:p>
            <a:pPr algn="just"/>
            <a:endParaRPr lang="ru-RU" dirty="0"/>
          </a:p>
          <a:p>
            <a:pPr algn="just"/>
            <a:endParaRPr lang="ru-RU" dirty="0" smtClean="0"/>
          </a:p>
          <a:p>
            <a:pPr algn="just"/>
            <a:endParaRPr lang="ru-RU" dirty="0"/>
          </a:p>
          <a:p>
            <a:pPr algn="just"/>
            <a:endParaRPr lang="ru-RU" dirty="0" smtClean="0"/>
          </a:p>
          <a:p>
            <a:pPr algn="just"/>
            <a:endParaRPr lang="ru-RU" dirty="0"/>
          </a:p>
          <a:p>
            <a:pPr algn="just"/>
            <a:endParaRPr lang="ru-RU" dirty="0" smtClean="0"/>
          </a:p>
          <a:p>
            <a:pPr algn="just"/>
            <a:endParaRPr lang="ru-RU" dirty="0"/>
          </a:p>
          <a:p>
            <a:pPr algn="just"/>
            <a:endParaRPr lang="ru-RU" dirty="0" smtClean="0"/>
          </a:p>
          <a:p>
            <a:pPr algn="just"/>
            <a:endParaRPr lang="ru-RU" dirty="0"/>
          </a:p>
          <a:p>
            <a:pPr algn="just"/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49827" y="3136392"/>
            <a:ext cx="3138236" cy="29441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093435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48640" y="640080"/>
            <a:ext cx="8595360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/>
              <a:t>В 1980-м произошел переворот и в качестве дальнейшего развития решили избрать направленность так называемого «турецкого исламского синтеза», где институты власти более не должны были опираться на религию. Терпимость к другим вероисповеданиям – превалирующая черта для подавляющего большинства граждан. </a:t>
            </a:r>
          </a:p>
          <a:p>
            <a:pPr algn="just"/>
            <a:r>
              <a:rPr lang="ru-RU" dirty="0" smtClean="0"/>
              <a:t>Большая </a:t>
            </a:r>
            <a:r>
              <a:rPr lang="ru-RU" dirty="0"/>
              <a:t>часть турецкого населения, а именно около 99 процентов, являются </a:t>
            </a:r>
            <a:endParaRPr lang="ru-RU" dirty="0"/>
          </a:p>
          <a:p>
            <a:pPr algn="just"/>
            <a:endParaRPr lang="ru-RU" dirty="0"/>
          </a:p>
          <a:p>
            <a:pPr algn="just"/>
            <a:endParaRPr lang="ru-RU" dirty="0"/>
          </a:p>
          <a:p>
            <a:pPr algn="just"/>
            <a:endParaRPr lang="ru-RU" dirty="0"/>
          </a:p>
          <a:p>
            <a:pPr algn="just"/>
            <a:endParaRPr lang="ru-RU" dirty="0"/>
          </a:p>
          <a:p>
            <a:pPr algn="just"/>
            <a:endParaRPr lang="ru-RU" dirty="0"/>
          </a:p>
          <a:p>
            <a:pPr algn="just"/>
            <a:endParaRPr lang="ru-RU" dirty="0"/>
          </a:p>
          <a:p>
            <a:pPr algn="just"/>
            <a:endParaRPr lang="ru-RU" dirty="0"/>
          </a:p>
          <a:p>
            <a:pPr algn="just"/>
            <a:endParaRPr lang="ru-RU" dirty="0"/>
          </a:p>
          <a:p>
            <a:pPr algn="just"/>
            <a:endParaRPr lang="ru-RU" dirty="0"/>
          </a:p>
          <a:p>
            <a:pPr algn="just"/>
            <a:endParaRPr lang="ru-RU" dirty="0"/>
          </a:p>
          <a:p>
            <a:pPr algn="just"/>
            <a:endParaRPr lang="ru-RU" dirty="0"/>
          </a:p>
          <a:p>
            <a:pPr algn="just"/>
            <a:endParaRPr lang="ru-RU" dirty="0"/>
          </a:p>
          <a:p>
            <a:pPr algn="just"/>
            <a:endParaRPr lang="ru-RU" dirty="0"/>
          </a:p>
          <a:p>
            <a:pPr algn="just"/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9904" y="2575369"/>
            <a:ext cx="4091559" cy="38229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679820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179576" y="786384"/>
            <a:ext cx="758952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/>
              <a:t>      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1179576" y="1005841"/>
            <a:ext cx="7964424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/>
              <a:t>Большая часть турецкого населения, а именно около 99 процентов, являются исламскими верующими. Ислам здесь представлен в виде суннизма. Суннизм на территории державы встречается двух толков:</a:t>
            </a:r>
          </a:p>
          <a:p>
            <a:pPr algn="just"/>
            <a:r>
              <a:rPr lang="ru-RU" dirty="0" err="1"/>
              <a:t>ханифитский</a:t>
            </a:r>
            <a:r>
              <a:rPr lang="ru-RU" dirty="0"/>
              <a:t>;</a:t>
            </a:r>
          </a:p>
          <a:p>
            <a:pPr algn="just"/>
            <a:r>
              <a:rPr lang="ru-RU" dirty="0" err="1"/>
              <a:t>шафиитский</a:t>
            </a:r>
            <a:r>
              <a:rPr lang="ru-RU" dirty="0"/>
              <a:t>. </a:t>
            </a:r>
          </a:p>
          <a:p>
            <a:pPr algn="just"/>
            <a:r>
              <a:rPr lang="ru-RU" dirty="0" err="1"/>
              <a:t>Шафиитский</a:t>
            </a:r>
            <a:r>
              <a:rPr lang="ru-RU" dirty="0"/>
              <a:t> суннизм является верованием для части турок, проживающих в восточной части Анатолии. Около 15 % населения относят себя к шиитам</a:t>
            </a:r>
            <a:r>
              <a:rPr lang="ru-RU" dirty="0" smtClean="0"/>
              <a:t>.</a:t>
            </a:r>
          </a:p>
          <a:p>
            <a:pPr algn="just"/>
            <a:endParaRPr lang="ru-RU" dirty="0"/>
          </a:p>
          <a:p>
            <a:pPr algn="just"/>
            <a:endParaRPr lang="ru-RU" dirty="0" smtClean="0"/>
          </a:p>
          <a:p>
            <a:pPr algn="just"/>
            <a:endParaRPr lang="ru-RU" dirty="0"/>
          </a:p>
          <a:p>
            <a:pPr algn="just"/>
            <a:endParaRPr lang="ru-RU" dirty="0" smtClean="0"/>
          </a:p>
          <a:p>
            <a:pPr algn="just"/>
            <a:endParaRPr lang="ru-RU" dirty="0"/>
          </a:p>
          <a:p>
            <a:pPr algn="just"/>
            <a:endParaRPr lang="ru-RU" dirty="0" smtClean="0"/>
          </a:p>
          <a:p>
            <a:pPr algn="just"/>
            <a:endParaRPr lang="ru-RU" dirty="0"/>
          </a:p>
          <a:p>
            <a:pPr algn="just"/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75888" y="3255194"/>
            <a:ext cx="3288904" cy="30998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79129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9184" y="1271017"/>
            <a:ext cx="8814816" cy="53553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/>
              <a:t>Община курдов, населяющая Юго-Восточную часть Турецкой Республики отчасти относится к </a:t>
            </a:r>
            <a:r>
              <a:rPr lang="ru-RU" dirty="0" err="1"/>
              <a:t>езидам</a:t>
            </a:r>
            <a:r>
              <a:rPr lang="ru-RU" dirty="0"/>
              <a:t>. </a:t>
            </a:r>
          </a:p>
          <a:p>
            <a:pPr algn="just"/>
            <a:endParaRPr lang="ru-RU" dirty="0"/>
          </a:p>
          <a:p>
            <a:pPr algn="just"/>
            <a:r>
              <a:rPr lang="ru-RU" dirty="0"/>
              <a:t>В державе в процессе исторических перипетий и изменений образовались несколько религиозных орденов, то есть организаций, которые имеют свои правила и общую цель. Самыми известными и многочисленными являются ордена </a:t>
            </a:r>
            <a:r>
              <a:rPr lang="ru-RU" dirty="0" err="1"/>
              <a:t>накшбандия</a:t>
            </a:r>
            <a:r>
              <a:rPr lang="ru-RU" dirty="0"/>
              <a:t>, </a:t>
            </a:r>
            <a:r>
              <a:rPr lang="ru-RU" dirty="0" err="1"/>
              <a:t>бекташи</a:t>
            </a:r>
            <a:r>
              <a:rPr lang="ru-RU" dirty="0"/>
              <a:t>, </a:t>
            </a:r>
            <a:r>
              <a:rPr lang="ru-RU" dirty="0" err="1"/>
              <a:t>тиджанийя</a:t>
            </a:r>
            <a:r>
              <a:rPr lang="ru-RU" dirty="0"/>
              <a:t>, </a:t>
            </a:r>
            <a:r>
              <a:rPr lang="ru-RU" dirty="0" err="1"/>
              <a:t>мевлевийя</a:t>
            </a:r>
            <a:r>
              <a:rPr lang="ru-RU" dirty="0"/>
              <a:t>. </a:t>
            </a:r>
            <a:endParaRPr lang="ru-RU" dirty="0"/>
          </a:p>
          <a:p>
            <a:pPr algn="just"/>
            <a:endParaRPr lang="ru-RU" dirty="0"/>
          </a:p>
          <a:p>
            <a:pPr algn="just"/>
            <a:endParaRPr lang="ru-RU" dirty="0"/>
          </a:p>
          <a:p>
            <a:pPr algn="just"/>
            <a:endParaRPr lang="ru-RU" dirty="0"/>
          </a:p>
          <a:p>
            <a:pPr algn="just"/>
            <a:endParaRPr lang="ru-RU" dirty="0"/>
          </a:p>
          <a:p>
            <a:pPr algn="just"/>
            <a:endParaRPr lang="ru-RU" dirty="0"/>
          </a:p>
          <a:p>
            <a:pPr algn="just"/>
            <a:endParaRPr lang="ru-RU" dirty="0"/>
          </a:p>
          <a:p>
            <a:pPr algn="just"/>
            <a:endParaRPr lang="ru-RU" dirty="0"/>
          </a:p>
          <a:p>
            <a:pPr algn="just"/>
            <a:endParaRPr lang="ru-RU" dirty="0"/>
          </a:p>
          <a:p>
            <a:pPr algn="just"/>
            <a:endParaRPr lang="ru-RU" dirty="0"/>
          </a:p>
          <a:p>
            <a:pPr algn="just"/>
            <a:endParaRPr lang="ru-RU" dirty="0"/>
          </a:p>
          <a:p>
            <a:pPr algn="just"/>
            <a:endParaRPr lang="ru-RU" dirty="0"/>
          </a:p>
          <a:p>
            <a:pPr algn="just"/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58663" y="3295385"/>
            <a:ext cx="3115872" cy="29408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823221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30352" y="466343"/>
            <a:ext cx="8010144" cy="57554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600" dirty="0" smtClean="0"/>
              <a:t>Помимо </a:t>
            </a:r>
            <a:r>
              <a:rPr lang="ru-RU" sz="1600" dirty="0"/>
              <a:t>мусульман в стране есть также христиане – греческие, армянские, сирийско-православные, халдо-католики и т.д. Так, в мегаполисе Стамбул располагается представительство Вселенского патриарха. Он является главой Константинопольской православной церкви, а также верховным патриархом всех православных церквей, независимо от страны. В его подчинении многие турецкие православные приходы, а также и приходы некоторых расположенных рядом держав. </a:t>
            </a:r>
          </a:p>
          <a:p>
            <a:pPr algn="just"/>
            <a:endParaRPr lang="ru-RU" sz="1600" dirty="0"/>
          </a:p>
          <a:p>
            <a:pPr algn="just"/>
            <a:endParaRPr lang="ru-RU" sz="1600" dirty="0" smtClean="0"/>
          </a:p>
          <a:p>
            <a:pPr algn="just"/>
            <a:endParaRPr lang="ru-RU" sz="1600" dirty="0"/>
          </a:p>
          <a:p>
            <a:pPr algn="just"/>
            <a:endParaRPr lang="ru-RU" sz="1600" dirty="0" smtClean="0"/>
          </a:p>
          <a:p>
            <a:pPr algn="just"/>
            <a:endParaRPr lang="ru-RU" sz="1600" dirty="0"/>
          </a:p>
          <a:p>
            <a:pPr algn="just"/>
            <a:endParaRPr lang="ru-RU" sz="1600" dirty="0" smtClean="0"/>
          </a:p>
          <a:p>
            <a:pPr algn="just"/>
            <a:endParaRPr lang="ru-RU" sz="1600" dirty="0"/>
          </a:p>
          <a:p>
            <a:pPr algn="just"/>
            <a:endParaRPr lang="ru-RU" sz="1600" dirty="0" smtClean="0"/>
          </a:p>
          <a:p>
            <a:pPr algn="just"/>
            <a:endParaRPr lang="ru-RU" sz="1600" dirty="0"/>
          </a:p>
          <a:p>
            <a:pPr algn="just"/>
            <a:endParaRPr lang="ru-RU" sz="1600" dirty="0" smtClean="0"/>
          </a:p>
          <a:p>
            <a:pPr algn="just"/>
            <a:endParaRPr lang="ru-RU" sz="1600" dirty="0"/>
          </a:p>
          <a:p>
            <a:pPr algn="just"/>
            <a:endParaRPr lang="ru-RU" sz="1600" dirty="0" smtClean="0"/>
          </a:p>
          <a:p>
            <a:pPr algn="just"/>
            <a:endParaRPr lang="ru-RU" sz="1600" dirty="0"/>
          </a:p>
          <a:p>
            <a:pPr algn="just"/>
            <a:endParaRPr lang="ru-RU" sz="1600" dirty="0" smtClean="0"/>
          </a:p>
          <a:p>
            <a:pPr algn="just"/>
            <a:endParaRPr lang="ru-RU" sz="1600" dirty="0" smtClean="0"/>
          </a:p>
          <a:p>
            <a:endParaRPr lang="ru-RU" sz="1600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64904" y="2303509"/>
            <a:ext cx="4174808" cy="39182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840133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47472" y="649224"/>
            <a:ext cx="8805672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/>
              <a:t>Как известно, в определенный исторический период государства (борьбы с армянами и другими меньшинствами), на территории было разрушено множество ценных памятников архитектуры. Они часто переделывались либо в мечети, либо в места остановки путников и караванов (караван-сараи). Только в 60-х годах ХХ века исследователи и историки начали поднимать проблематику спасения и восстановления ценных историко-религиозных достопримечательностей Турции. Позже была проведена опись, в результате которой выявили более 900 православных церковных и монастырских сооружений. Часть зданий так и не удалось сохранить до текущего момента, однако менее половины остались существовать и являются местом поклонения многих туристов.  Православная церковь имеет равные права относительно мусульманства. </a:t>
            </a:r>
            <a:endParaRPr lang="ru-RU" dirty="0" smtClean="0"/>
          </a:p>
          <a:p>
            <a:pPr algn="just"/>
            <a:endParaRPr lang="ru-RU" dirty="0"/>
          </a:p>
          <a:p>
            <a:pPr algn="just"/>
            <a:endParaRPr lang="ru-RU" dirty="0" smtClean="0"/>
          </a:p>
          <a:p>
            <a:pPr algn="just"/>
            <a:endParaRPr lang="ru-RU" dirty="0"/>
          </a:p>
          <a:p>
            <a:pPr algn="just"/>
            <a:endParaRPr lang="ru-RU" dirty="0" smtClean="0"/>
          </a:p>
          <a:p>
            <a:pPr algn="just"/>
            <a:endParaRPr lang="ru-RU" dirty="0"/>
          </a:p>
          <a:p>
            <a:pPr algn="just"/>
            <a:endParaRPr lang="ru-RU" dirty="0" smtClean="0"/>
          </a:p>
          <a:p>
            <a:pPr algn="just"/>
            <a:endParaRPr lang="ru-RU" dirty="0"/>
          </a:p>
          <a:p>
            <a:pPr algn="just"/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64864" y="3465379"/>
            <a:ext cx="2727960" cy="2727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7688806"/>
      </p:ext>
    </p:extLst>
  </p:cSld>
  <p:clrMapOvr>
    <a:masterClrMapping/>
  </p:clrMapOvr>
</p:sld>
</file>

<file path=ppt/theme/theme1.xml><?xml version="1.0" encoding="utf-8"?>
<a:theme xmlns:a="http://schemas.openxmlformats.org/drawingml/2006/main" name="Грань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595</TotalTime>
  <Words>2029</Words>
  <Application>Microsoft Office PowerPoint</Application>
  <PresentationFormat>Широкоэкранный</PresentationFormat>
  <Paragraphs>265</Paragraphs>
  <Slides>29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29</vt:i4>
      </vt:variant>
    </vt:vector>
  </HeadingPairs>
  <TitlesOfParts>
    <vt:vector size="33" baseType="lpstr">
      <vt:lpstr>Arial</vt:lpstr>
      <vt:lpstr>Trebuchet MS</vt:lpstr>
      <vt:lpstr>Wingdings 3</vt:lpstr>
      <vt:lpstr>Грань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Admin</dc:creator>
  <cp:lastModifiedBy>Admin</cp:lastModifiedBy>
  <cp:revision>39</cp:revision>
  <dcterms:created xsi:type="dcterms:W3CDTF">2024-02-05T08:55:58Z</dcterms:created>
  <dcterms:modified xsi:type="dcterms:W3CDTF">2024-09-28T10:07:50Z</dcterms:modified>
</cp:coreProperties>
</file>